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8f212446bbba7ab66dfadee#tid=68fb1bafdb44a8000985e7dc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063240" y="5230368"/>
            <a:ext cx="6080760" cy="64922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高中英语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.xml"/><Relationship Id="rId7" Type="http://schemas.openxmlformats.org/officeDocument/2006/relationships/slideLayout" Target="../slideLayouts/slideLayout5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d480b1554.fixed?pid=9f8c40724&amp;color=165,74,151&amp;vtp=1&amp;bbb=1"/>
          <p:cNvSpPr/>
          <p:nvPr/>
        </p:nvSpPr>
        <p:spPr>
          <a:xfrm>
            <a:off x="2386584" y="1408176"/>
            <a:ext cx="7223760" cy="93268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A54A9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专项上分</a:t>
            </a:r>
            <a:endParaRPr lang="en-US" altLang="zh-CN" sz="5400" dirty="0"/>
          </a:p>
        </p:txBody>
      </p:sp>
      <p:sp>
        <p:nvSpPr>
          <p:cNvPr id="3" name="C_2_BD#d480b1554.fixed?pid=9f8c40724&amp;color=255,255,255&amp;vtp=1&amp;bbb=1"/>
          <p:cNvSpPr/>
          <p:nvPr/>
        </p:nvSpPr>
        <p:spPr>
          <a:xfrm>
            <a:off x="2386584" y="2807208"/>
            <a:ext cx="7223760" cy="143560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读后续写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_1#42c07114a?vop=1&amp;pid=d480b1554&amp;color=0,0,0&amp;vtp=1&amp;bt=1&amp;bbb=1&amp;hb=1"/>
          <p:cNvSpPr/>
          <p:nvPr/>
        </p:nvSpPr>
        <p:spPr>
          <a:xfrm>
            <a:off x="831850" y="1129030"/>
            <a:ext cx="10534015" cy="44564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0"/>
              </a:rPr>
              <a:t>[</a:t>
            </a:r>
            <a:r>
              <a:rPr lang="zh-CN" altLang="en-US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0"/>
              </a:rPr>
              <a:t>辽宁省重点高中协作校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0"/>
              </a:rPr>
              <a:t> 2025 </a:t>
            </a:r>
            <a:r>
              <a:rPr lang="zh-CN" altLang="en-US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0"/>
              </a:rPr>
              <a:t>期末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0"/>
              </a:rPr>
              <a:t>]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阅读下面材料，根据其内容和所给段落开头语续写两段，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使之构成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一篇完整的短文。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nights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Vanessa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Kramer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tucked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（掖好被子）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Daken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became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talkative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hoping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delay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bedtime.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tonight,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mind.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“I'm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really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school,”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said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10-year-old,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graduating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elementary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school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months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fall,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middle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school.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Daken's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eyes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sparkled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determination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turned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Vanessa. “I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nice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school,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they'll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remember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plaque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（牌匾）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hung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school,”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declared,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voice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filled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enthusiasm.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Vanessa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smiled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warmly,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immediately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recognising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passion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behind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words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“That's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wonderful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idea,”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replied. “Let's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thought,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sleep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,”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added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gently.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_2#42c07114a?vop=1&amp;pid=d480b1554&amp;color=0,0,0&amp;mp=1&amp;vtp=1&amp;bt=1&amp;bbb=1&amp;hb=1"/>
          <p:cNvSpPr/>
          <p:nvPr/>
        </p:nvSpPr>
        <p:spPr>
          <a:xfrm>
            <a:off x="831850" y="1078865"/>
            <a:ext cx="10534015" cy="46221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         Vanessa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remembered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old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days,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embarrassment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couldn't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afford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buy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endParaRPr lang="en-US" altLang="zh-CN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3100"/>
              </a:lnSpc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lunch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had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free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lunch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programme,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family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didn't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qualify,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even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though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dad's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income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endParaRPr lang="en-US" altLang="zh-CN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2900"/>
              </a:lnSpc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was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unreliable.</a:t>
            </a:r>
            <a:r>
              <a:rPr lang="en-US" altLang="zh-CN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#1.2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knew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situation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still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Daken's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school.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never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turned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away,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kept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running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tab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（连续记账）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those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didn't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pay.</a:t>
            </a:r>
            <a:endParaRPr lang="en-US" altLang="zh-CN" sz="1800" dirty="0"/>
          </a:p>
          <a:p>
            <a:pPr algn="l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“It's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problem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now,”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Daken.“But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still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high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school,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don't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senior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walk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graduation.”</a:t>
            </a:r>
            <a:endParaRPr lang="en-US" altLang="zh-CN" sz="1800" dirty="0"/>
          </a:p>
          <a:p>
            <a:pPr algn="l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“That's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right!”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insisted. “We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should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friends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relatives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donate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kids'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lunch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debt,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don't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things.”</a:t>
            </a:r>
            <a:endParaRPr lang="en-US" altLang="zh-CN" sz="1800" dirty="0"/>
          </a:p>
          <a:p>
            <a:pPr algn="l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Vanessa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figured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easily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raise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hundred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dollars,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called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principal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learnt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outstanding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debt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topped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$3,000,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became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worried.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#1.3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2_1#59e3babf3?vop=1&amp;pid=42c07114a&amp;color=0,0,0&amp;vtp=1&amp;bt=1&amp;bbb=1"/>
          <p:cNvSpPr/>
          <p:nvPr/>
        </p:nvSpPr>
        <p:spPr>
          <a:xfrm>
            <a:off x="832104" y="1080000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阅读上面的文章，梳理原文的情节线。</a:t>
            </a:r>
            <a:endParaRPr lang="en-US" altLang="zh-CN" sz="1800" dirty="0"/>
          </a:p>
        </p:txBody>
      </p:sp>
      <p:sp>
        <p:nvSpPr>
          <p:cNvPr id="3" name="QB_5_BD.3_1#1ba7efdf9?vop=1&amp;pid=59e3babf3&amp;color=0,0,0&amp;vtp=1&amp;bbb=1&amp;hb=1"/>
          <p:cNvSpPr/>
          <p:nvPr/>
        </p:nvSpPr>
        <p:spPr>
          <a:xfrm>
            <a:off x="832104" y="1495036"/>
            <a:ext cx="10533888" cy="41230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Daken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graduating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elementary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school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wanted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</a:t>
            </a:r>
            <a:endParaRPr lang="en-US" altLang="zh-CN" sz="1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order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remembered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plaque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hung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school.</a:t>
            </a:r>
            <a:endParaRPr lang="en-US" altLang="zh-CN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Vanessa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remembered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school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family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didn't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qualify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________________________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though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dad's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income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unreliable.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situation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still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Daken's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school.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never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turned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away,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kept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running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tab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those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didn't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pay.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Daken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insisted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friends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relatives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________________________________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kids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don't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miss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things.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Vanessa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figured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easily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raise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hundred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dollars,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called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principal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outstanding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debt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topped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$3,000,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became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endParaRPr lang="en-US" altLang="zh-CN" dirty="0"/>
          </a:p>
        </p:txBody>
      </p:sp>
      <p:sp>
        <p:nvSpPr>
          <p:cNvPr id="4" name="QB_5_AN.4_1#1ba7efdf9.blank?vop=1&amp;pid=59e3babf3&amp;color=0,0,0&amp;vpa=1&amp;vtp=1&amp;bbb=1&amp;hb=1"/>
          <p:cNvSpPr/>
          <p:nvPr/>
        </p:nvSpPr>
        <p:spPr>
          <a:xfrm>
            <a:off x="832104" y="1464556"/>
            <a:ext cx="10531904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C00000"/>
                </a:solidFill>
                <a:latin typeface="宋体" panose="02010600030101010101" pitchFamily="2" charset="-122"/>
                <a:ea typeface="黑体" panose="02010609060101010101" pitchFamily="34" charset="-122"/>
                <a:cs typeface="Times New Roman" panose="02020603050405020304" pitchFamily="34" charset="-120"/>
              </a:rPr>
              <a:t>                                                                      </a:t>
            </a:r>
            <a:r>
              <a:rPr lang="en-US" altLang="zh-CN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something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nice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b="0" i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school</a:t>
            </a:r>
            <a:endParaRPr lang="en-US" altLang="zh-CN" dirty="0"/>
          </a:p>
        </p:txBody>
      </p:sp>
      <p:sp>
        <p:nvSpPr>
          <p:cNvPr id="6" name="QB_5_AN.6_1#1ba7efdf9.blank?vop=1&amp;pid=59e3babf3&amp;color=0,0,0&amp;vpa=2&amp;vtp=1&amp;bbb=1"/>
          <p:cNvSpPr/>
          <p:nvPr/>
        </p:nvSpPr>
        <p:spPr>
          <a:xfrm>
            <a:off x="8327548" y="2290056"/>
            <a:ext cx="2706688" cy="37020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free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lunch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programme</a:t>
            </a:r>
            <a:endParaRPr lang="en-US" altLang="zh-CN" dirty="0"/>
          </a:p>
        </p:txBody>
      </p:sp>
      <p:sp>
        <p:nvSpPr>
          <p:cNvPr id="8" name="QB_5_AN.8_1#1ba7efdf9.blank?vop=1&amp;pid=59e3babf3&amp;color=0,0,0&amp;vpa=3&amp;vtp=1&amp;bbb=1"/>
          <p:cNvSpPr/>
          <p:nvPr/>
        </p:nvSpPr>
        <p:spPr>
          <a:xfrm>
            <a:off x="3453860" y="3140956"/>
            <a:ext cx="1030288" cy="37020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same</a:t>
            </a:r>
            <a:endParaRPr lang="en-US" altLang="zh-CN" dirty="0"/>
          </a:p>
        </p:txBody>
      </p:sp>
      <p:sp>
        <p:nvSpPr>
          <p:cNvPr id="10" name="QB_5_AN.10_1#1ba7efdf9.blank?vop=1&amp;pid=59e3babf3&amp;color=0,0,0&amp;vpa=4&amp;vtp=1&amp;bbb=1&amp;hb=1"/>
          <p:cNvSpPr/>
          <p:nvPr/>
        </p:nvSpPr>
        <p:spPr>
          <a:xfrm>
            <a:off x="832104" y="3979156"/>
            <a:ext cx="10531904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C00000"/>
                </a:solidFill>
                <a:latin typeface="宋体" panose="02010600030101010101" pitchFamily="2" charset="-122"/>
                <a:ea typeface="黑体" panose="02010609060101010101" pitchFamily="34" charset="-122"/>
                <a:cs typeface="Times New Roman" panose="02020603050405020304" pitchFamily="34" charset="-120"/>
              </a:rPr>
              <a:t>                                                             </a:t>
            </a:r>
            <a:r>
              <a:rPr lang="en-US" altLang="zh-CN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donate</a:t>
            </a:r>
            <a:r>
              <a:rPr lang="en-US" altLang="zh-CN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pay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off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kids</a:t>
            </a:r>
            <a:r>
              <a:rPr lang="en-US" altLang="zh-CN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'</a:t>
            </a:r>
            <a:r>
              <a:rPr lang="en-US" altLang="zh-CN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b="0" i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lunch</a:t>
            </a:r>
            <a:r>
              <a:rPr lang="en-US" altLang="zh-CN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debt</a:t>
            </a:r>
            <a:endParaRPr lang="en-US" altLang="zh-CN" dirty="0"/>
          </a:p>
        </p:txBody>
      </p:sp>
      <p:sp>
        <p:nvSpPr>
          <p:cNvPr id="12" name="QB_5_AN.12_1#1ba7efdf9.blank?vop=1&amp;pid=59e3babf3&amp;color=0,0,0&amp;vpa=5&amp;vtp=1&amp;bbb=1"/>
          <p:cNvSpPr/>
          <p:nvPr/>
        </p:nvSpPr>
        <p:spPr>
          <a:xfrm>
            <a:off x="6311360" y="5215501"/>
            <a:ext cx="8778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worried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8" grpId="0" animBg="1" build="p"/>
      <p:bldP spid="10" grpId="0" animBg="1" build="p"/>
      <p:bldP spid="1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3_1#2bf55dc50?vop=1&amp;pid=42c07114a&amp;color=0,0,0&amp;vtp=1&amp;bt=1&amp;bbb=1"/>
          <p:cNvSpPr/>
          <p:nvPr>
            <p:custDataLst>
              <p:tags r:id="rId1"/>
            </p:custDataLst>
          </p:nvPr>
        </p:nvSpPr>
        <p:spPr>
          <a:xfrm>
            <a:off x="832104" y="1080000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根据已梳理的情节线并结合给出的续写提示，进行情节预测。</a:t>
            </a:r>
            <a:endParaRPr lang="en-US" altLang="zh-CN" sz="1800" dirty="0"/>
          </a:p>
        </p:txBody>
      </p:sp>
      <p:sp>
        <p:nvSpPr>
          <p:cNvPr id="3" name="QB_5_BD.14_1#73b1c9a57?vop=1&amp;pid=2bf55dc50&amp;color=0,0,0&amp;vtp=1&amp;bbb=1&amp;hb=1"/>
          <p:cNvSpPr/>
          <p:nvPr>
            <p:custDataLst>
              <p:tags r:id="rId2"/>
            </p:custDataLst>
          </p:nvPr>
        </p:nvSpPr>
        <p:spPr>
          <a:xfrm>
            <a:off x="832104" y="1495036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在续写第一段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，我们可写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</a:t>
            </a:r>
            <a:endParaRPr lang="en-US" altLang="zh-CN" sz="1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4" name="QB_5_AN.15_1#73b1c9a57.blank?vop=1&amp;pid=2bf55dc50&amp;color=0,0,0&amp;vpa=6&amp;vtp=1&amp;bbb=1&amp;hb=1"/>
          <p:cNvSpPr/>
          <p:nvPr>
            <p:custDataLst>
              <p:tags r:id="rId3"/>
            </p:custDataLst>
          </p:nvPr>
        </p:nvSpPr>
        <p:spPr>
          <a:xfrm>
            <a:off x="832104" y="1464556"/>
            <a:ext cx="10531904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C00000"/>
                </a:solidFill>
                <a:latin typeface="宋体" panose="02010600030101010101" pitchFamily="2" charset="-122"/>
                <a:ea typeface="黑体" panose="02010609060101010101" pitchFamily="34" charset="-122"/>
                <a:cs typeface="Times New Roman" panose="02020603050405020304" pitchFamily="34" charset="-120"/>
              </a:rPr>
              <a:t>                           </a:t>
            </a:r>
            <a:r>
              <a:rPr lang="en-US" altLang="zh-CN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母子二人发起筹款活动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，通过宣传发动人们热心捐款，一段时间之后</a:t>
            </a:r>
            <a:r>
              <a:rPr lang="en-US" altLang="zh-CN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，筹</a:t>
            </a:r>
            <a:endParaRPr lang="en-US" altLang="zh-CN" b="0" i="0">
              <a:solidFill>
                <a:srgbClr val="C00000"/>
              </a:solidFill>
              <a:latin typeface="Times New Roman" panose="02020603050405020304" pitchFamily="34" charset="0"/>
              <a:ea typeface="黑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款金额达到甚至超过了欠款</a:t>
            </a:r>
            <a:endParaRPr lang="en-US" altLang="zh-CN" dirty="0"/>
          </a:p>
        </p:txBody>
      </p:sp>
      <p:sp>
        <p:nvSpPr>
          <p:cNvPr id="5" name="QB_5_BD.16_1#19f9206f4?vop=1&amp;pid=2bf55dc50&amp;color=0,0,0&amp;vtp=1&amp;bbb=1"/>
          <p:cNvSpPr/>
          <p:nvPr>
            <p:custDataLst>
              <p:tags r:id="rId4"/>
            </p:custDataLst>
          </p:nvPr>
        </p:nvSpPr>
        <p:spPr>
          <a:xfrm>
            <a:off x="832104" y="2314821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在续写第二段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，我们可写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i="0" kern="0">
                <a:solidFill>
                  <a:srgbClr val="000000"/>
                </a:solidFill>
                <a:latin typeface="宋体" panose="02010600030101010101" pitchFamily="2" charset="-122"/>
                <a:ea typeface="黑体" panose="02010609060101010101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  <p:sp>
        <p:nvSpPr>
          <p:cNvPr id="6" name="QB_5_AN.17_1#19f9206f4.blank?vop=1&amp;pid=2bf55dc50&amp;color=0,0,0&amp;vpa=7&amp;vtp=1&amp;bbb=1"/>
          <p:cNvSpPr/>
          <p:nvPr>
            <p:custDataLst>
              <p:tags r:id="rId5"/>
            </p:custDataLst>
          </p:nvPr>
        </p:nvSpPr>
        <p:spPr>
          <a:xfrm>
            <a:off x="3752310" y="2284341"/>
            <a:ext cx="7024688" cy="37020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达肯用这张支票还清了学生所欠的饭钱，校长感谢达肯的善举，为达</a:t>
            </a:r>
            <a:endParaRPr lang="en-US" altLang="zh-CN" dirty="0"/>
          </a:p>
        </p:txBody>
      </p:sp>
      <p:sp>
        <p:nvSpPr>
          <p:cNvPr id="7" name="QB_5_AN.18_1#19f9206f4.blank?vop=1&amp;pid=2bf55dc50&amp;color=0,0,0&amp;vpa=8&amp;vtp=1&amp;bbb=1"/>
          <p:cNvSpPr/>
          <p:nvPr>
            <p:custDataLst>
              <p:tags r:id="rId6"/>
            </p:custDataLst>
          </p:nvPr>
        </p:nvSpPr>
        <p:spPr>
          <a:xfrm>
            <a:off x="837660" y="2682486"/>
            <a:ext cx="4052888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肯制作纪念牌匾，达肯的善举影响深远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7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9_1#59fae110c?vop=1&amp;pid=42c07114a&amp;color=0,0,0&amp;vtp=1&amp;bt=1&amp;bbb=1"/>
          <p:cNvSpPr/>
          <p:nvPr/>
        </p:nvSpPr>
        <p:spPr>
          <a:xfrm>
            <a:off x="832104" y="1080000"/>
            <a:ext cx="10533888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完成续写任务（注意：续写词数应为150个左右）。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raise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it—I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know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can,”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Daken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insisted.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______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graduation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ceremony,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Daken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principal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cheque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funds.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_______</a:t>
            </a:r>
            <a:endParaRPr lang="en-US" altLang="zh-CN" sz="1800" dirty="0"/>
          </a:p>
        </p:txBody>
      </p:sp>
      <p:sp>
        <p:nvSpPr>
          <p:cNvPr id="3" name="QO_4_AN.20_1#59fae110c?vop=1&amp;pid=42c07114a&amp;color=0,0,0&amp;vtp=1&amp;bbb=1&amp;hb=1"/>
          <p:cNvSpPr/>
          <p:nvPr/>
        </p:nvSpPr>
        <p:spPr>
          <a:xfrm>
            <a:off x="832104" y="2324346"/>
            <a:ext cx="10533888" cy="32848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【参考范文】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“We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raise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it—I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know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can,”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Daken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insisted.He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mum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wrote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script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video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.Vanessa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typed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up;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Daken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practised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reading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script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several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times;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finally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filmed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Daken's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appeal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bedroom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Please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donate,”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pleaded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语言描写）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2-minute-long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video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explaining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cause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现在分词短语作状语）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then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posted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online.A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few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hundred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dollars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contributions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came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video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shared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as引导时间状语从句）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.Then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local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TV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station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picked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story,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even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contributions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poured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in.In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month,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total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topped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$7,000.</a:t>
            </a:r>
            <a:r>
              <a:rPr lang="en-US" altLang="zh-CN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That's</a:t>
            </a:r>
            <a:r>
              <a:rPr lang="en-US" altLang="zh-CN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twice</a:t>
            </a:r>
            <a:r>
              <a:rPr lang="en-US" altLang="zh-CN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much</a:t>
            </a:r>
            <a:r>
              <a:rPr lang="en-US" altLang="zh-CN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kids</a:t>
            </a:r>
            <a:r>
              <a:rPr lang="en-US" altLang="zh-CN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owe!”</a:t>
            </a:r>
            <a:r>
              <a:rPr lang="en-US" altLang="zh-CN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Daken</a:t>
            </a:r>
            <a:r>
              <a:rPr lang="en-US" altLang="zh-CN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marvelled</a:t>
            </a: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语言描写）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N.20_2#59fae110c?vop=1&amp;pid=42c07114a&amp;color=0,0,0&amp;mp=1&amp;vtp=1&amp;bt=1&amp;bbb=1&amp;hb=1"/>
          <p:cNvSpPr/>
          <p:nvPr/>
        </p:nvSpPr>
        <p:spPr>
          <a:xfrm>
            <a:off x="832104" y="1080000"/>
            <a:ext cx="10533888" cy="24466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graduation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ceremony,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Daken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gave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principal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cheque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funds.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Use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money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pay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u="wavy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off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kids'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debt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extra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next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year's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free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lunches,”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said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语言描写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eyes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clear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u="wavy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voice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filled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sincere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eagerness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并列的独立主格结构）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.The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principal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extended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heartfelt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gratitude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him.Then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pulled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small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package.“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surprise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Daken's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generosity.”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语言描写）</a:t>
            </a:r>
            <a:endParaRPr lang="en-US" altLang="zh-CN" sz="1800" b="0" i="0">
              <a:solidFill>
                <a:srgbClr val="00A0AF"/>
              </a:solidFill>
              <a:latin typeface="Times New Roman" panose="02020603050405020304" pitchFamily="34" charset="0"/>
              <a:ea typeface="黑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Showing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carved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plaque—“Daken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Kramer</a:t>
            </a:r>
            <a:r>
              <a:rPr lang="en-US" altLang="zh-CN" sz="1800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Award</a:t>
            </a:r>
            <a:r>
              <a:rPr lang="en-US" altLang="zh-CN" sz="1800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”,</a:t>
            </a:r>
            <a:r>
              <a:rPr lang="en-US" altLang="zh-CN" sz="1800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announced,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“This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hang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place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u="wavy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honour</a:t>
            </a:r>
            <a:r>
              <a:rPr lang="en-US" altLang="zh-CN" sz="1800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u="wavy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b="0" i="0" u="wavy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u="wavy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school.”</a:t>
            </a: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b="0" i="0" dirty="0">
                <a:solidFill>
                  <a:srgbClr val="00A0A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语言描写）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Daken,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kid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hero,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proved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took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small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action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difference.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KSO_WM_DIAGRAM_VIRTUALLY_FRAME" val="{&quot;height&quot;:157.87999999999997,&quot;left&quot;:65.52000000000001,&quot;top&quot;:85.03937007874016,&quot;width&quot;:829.4399999999999}"/>
</p:tagLst>
</file>

<file path=ppt/tags/tag2.xml><?xml version="1.0" encoding="utf-8"?>
<p:tagLst xmlns:p="http://schemas.openxmlformats.org/presentationml/2006/main">
  <p:tag name="KSO_WM_DIAGRAM_VIRTUALLY_FRAME" val="{&quot;height&quot;:157.87999999999997,&quot;left&quot;:65.52000000000001,&quot;top&quot;:85.03937007874016,&quot;width&quot;:829.4399999999999}"/>
</p:tagLst>
</file>

<file path=ppt/tags/tag3.xml><?xml version="1.0" encoding="utf-8"?>
<p:tagLst xmlns:p="http://schemas.openxmlformats.org/presentationml/2006/main">
  <p:tag name="KSO_WM_DIAGRAM_VIRTUALLY_FRAME" val="{&quot;height&quot;:157.87999999999997,&quot;left&quot;:65.52000000000001,&quot;top&quot;:85.03937007874016,&quot;width&quot;:829.4399999999999}"/>
</p:tagLst>
</file>

<file path=ppt/tags/tag4.xml><?xml version="1.0" encoding="utf-8"?>
<p:tagLst xmlns:p="http://schemas.openxmlformats.org/presentationml/2006/main">
  <p:tag name="KSO_WM_DIAGRAM_VIRTUALLY_FRAME" val="{&quot;height&quot;:157.87999999999997,&quot;left&quot;:65.52000000000001,&quot;top&quot;:85.03937007874016,&quot;width&quot;:829.4399999999999}"/>
</p:tagLst>
</file>

<file path=ppt/tags/tag5.xml><?xml version="1.0" encoding="utf-8"?>
<p:tagLst xmlns:p="http://schemas.openxmlformats.org/presentationml/2006/main">
  <p:tag name="KSO_WM_DIAGRAM_VIRTUALLY_FRAME" val="{&quot;height&quot;:157.87999999999997,&quot;left&quot;:65.52000000000001,&quot;top&quot;:85.03937007874016,&quot;width&quot;:829.4399999999999}"/>
</p:tagLst>
</file>

<file path=ppt/tags/tag6.xml><?xml version="1.0" encoding="utf-8"?>
<p:tagLst xmlns:p="http://schemas.openxmlformats.org/presentationml/2006/main">
  <p:tag name="KSO_WM_DIAGRAM_VIRTUALLY_FRAME" val="{&quot;height&quot;:157.87999999999997,&quot;left&quot;:65.52000000000001,&quot;top&quot;:85.03937007874016,&quot;width&quot;:829.4399999999999}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4525</Words>
  <Application>WPS 演示</Application>
  <PresentationFormat>宽屏</PresentationFormat>
  <Paragraphs>89</Paragraphs>
  <Slides>8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2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宋体</vt:lpstr>
      <vt:lpstr>Times New Roman</vt:lpstr>
      <vt:lpstr>Times New Roman</vt:lpstr>
      <vt:lpstr>Calibri</vt:lpstr>
      <vt:lpstr>等线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3</cp:revision>
  <dcterms:created xsi:type="dcterms:W3CDTF">2025-10-24T10:20:00Z</dcterms:created>
  <dcterms:modified xsi:type="dcterms:W3CDTF">2025-10-29T07:11:26Z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0C8FA00EB6084EF79C9991A41344D309_12</vt:lpwstr>
  </property>
  <property fmtid="{D5CDD505-2E9C-101B-9397-08002B2CF9AE}" pid="3" name="KSOProductBuildVer">
    <vt:lpwstr>2052-12.1.0.22529</vt:lpwstr>
  </property>
</Properties>
</file>